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74" r:id="rId4"/>
    <p:sldId id="282" r:id="rId5"/>
    <p:sldId id="279" r:id="rId6"/>
    <p:sldId id="281" r:id="rId7"/>
    <p:sldId id="283" r:id="rId8"/>
    <p:sldId id="275" r:id="rId9"/>
    <p:sldId id="284" r:id="rId10"/>
    <p:sldId id="288" r:id="rId11"/>
    <p:sldId id="286" r:id="rId12"/>
    <p:sldId id="285" r:id="rId13"/>
    <p:sldId id="289" r:id="rId14"/>
    <p:sldId id="290" r:id="rId15"/>
    <p:sldId id="291" r:id="rId16"/>
    <p:sldId id="268" r:id="rId17"/>
    <p:sldId id="278" r:id="rId18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6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4BCAF1-594F-4029-B679-459EF656F330}" type="datetimeFigureOut">
              <a:rPr lang="ru-RU" smtClean="0"/>
              <a:t>31.05.2025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D78B61-E914-46FD-A406-64102CBEE7A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865348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2F467C7-C19A-486C-A8CA-498F9C8B64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53AAFEE9-C0CC-4A31-B951-2B72FFC975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6B8EBCB-2F62-42AB-8861-61BB09B5BA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DA7CE-9F03-4807-BC64-81D150E9D306}" type="datetime1">
              <a:rPr lang="ru-RU" smtClean="0"/>
              <a:t>31.05.2025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840879-EF34-4146-BCE0-2CA4E99452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26A24C5-555A-46F5-A70A-97CC5917BA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EF85B-4928-4330-BA98-C984623441A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77876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9DD7B96-9E89-42E8-A306-6E87B99A9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573D94D6-4B39-40F7-8CDC-9082CE9F73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939EA9F-FE89-4A46-90E6-02A635AB73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8CC41-2732-4058-BC9A-069B6FEFB421}" type="datetime1">
              <a:rPr lang="ru-RU" smtClean="0"/>
              <a:t>31.05.2025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70706EA-35C5-4E64-8317-118C8294E0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FE44B7F-589D-4163-9272-EA2805438C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EF85B-4928-4330-BA98-C984623441A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302780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1814AE6B-488A-4C8B-9CB4-BD6D6F53D18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2F268944-1565-4FB6-AAA7-53734EA1F9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19DB848-7ADE-4923-9A4B-2C4B5DC0E6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86B18-C03B-4786-8121-EF310E9C505B}" type="datetime1">
              <a:rPr lang="ru-RU" smtClean="0"/>
              <a:t>31.05.2025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F12FCB2-1BCA-43EA-B75D-0FB8700906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6EB772E-A1DD-432C-898A-E23AE12155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EF85B-4928-4330-BA98-C984623441A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352829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83CCA85-C274-4021-B068-635D3A41E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B5F03A5-833F-4501-9691-B05FFDB487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CFFB5D9-F961-4B92-88AD-DCD05C7F2C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2039E-1C42-447B-8387-AD3511A6D36A}" type="datetime1">
              <a:rPr lang="ru-RU" smtClean="0"/>
              <a:t>31.05.2025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2C9559F-C775-478D-8D47-241D9DFE8D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E2A08E2-0397-4667-B373-35FC53EBF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EF85B-4928-4330-BA98-C984623441A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342957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920603B-0075-42CA-A8B5-6D1B54C0E4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4F08725-2C5B-48CC-B94A-1E6048271E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5ACBDD7-666C-4946-AD1B-FAEA71B9E2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E527C-3EF4-4C6A-8603-0347369C92C5}" type="datetime1">
              <a:rPr lang="ru-RU" smtClean="0"/>
              <a:t>31.05.2025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08D6F17-5D7A-4E59-ACCE-E0A394B069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8C8CDA6-BA3B-49DA-AE93-673F3D3C24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EF85B-4928-4330-BA98-C984623441A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062364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FB9D27-25B7-465B-BDA5-5A1E92DE96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1DDE4D9-DD9A-48FA-90C7-1C0216C7A7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773DFD26-DA08-41D2-A487-1AE940FD9E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8AF3F52-72E9-4470-9FA8-4149B5C332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16EA3-A032-4576-A91D-A6CEC20C76B1}" type="datetime1">
              <a:rPr lang="ru-RU" smtClean="0"/>
              <a:t>31.05.2025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5873A62-F60B-4847-BF32-B473D6D57E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1045286-1D26-43C1-8119-A06DB7FE44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EF85B-4928-4330-BA98-C984623441A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491138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0221AEE-4A8D-42DF-803D-C159D96223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968AF40-9FC6-4A07-9976-37B1C59CB6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009E08F6-AA06-4CF1-B5E4-D920560636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FEFF694F-8131-43EB-BC49-4A680B69814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7C5332C5-2C77-4F50-8241-A8124BBC745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EB4EEA87-B483-4E46-93E3-CEBC3B20A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A69A4-3F7F-4FBA-8B05-803BF338C0F1}" type="datetime1">
              <a:rPr lang="ru-RU" smtClean="0"/>
              <a:t>31.05.2025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37A6DDAB-C23D-4090-84B9-CFCFF1AF60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C7FC766F-E6A8-4106-9A7B-D3E016C5BD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EF85B-4928-4330-BA98-C984623441A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579981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2302D9-C547-4D86-A62D-B7782AD08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89852159-221D-4E9B-ACB3-CBC5B4F11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1C4F5-4AC5-4E13-8D8B-8B7D5549FA48}" type="datetime1">
              <a:rPr lang="ru-RU" smtClean="0"/>
              <a:t>31.05.2025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A9545A0C-B742-4753-B06A-14FBC8158C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54DA7E0E-8536-46AA-9E08-272259C9A8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EF85B-4928-4330-BA98-C984623441A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828730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BEC349C0-D2CE-4113-BCC9-8D93F2A833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34ADFB-0797-4BAA-AAF2-7277FAE1EDF1}" type="datetime1">
              <a:rPr lang="ru-RU" smtClean="0"/>
              <a:t>31.05.2025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82CC13BC-B393-48C6-AB3F-242CEA9DF8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149CCAA-5BFC-4993-A49B-60C3182CA7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EF85B-4928-4330-BA98-C984623441A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744328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5AD1CFA-1A1D-41CE-B87F-9E32AC5C9A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D5D2655-0A33-4377-BD46-99AE43B676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2AF95C9-DC70-4C89-A949-BFB29DE6D7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EB5128E-C662-40AD-80C7-9C88F276F1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76728-B879-43D7-9AA0-63FD39146699}" type="datetime1">
              <a:rPr lang="ru-RU" smtClean="0"/>
              <a:t>31.05.2025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EFBB4ED-9F27-4B0D-87F9-3A323F395A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8FA311E-23E0-44A1-8F53-CE8C3F37E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EF85B-4928-4330-BA98-C984623441A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357612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B8A1141-9CDD-459B-9753-4B8AB3BE84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1EEC0A37-CDA0-4A0C-AADF-AACD99669F1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A6ED5E7-E0EB-4D91-9FF7-5DE59C6511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34E78AB-BBE4-4F84-A605-A5D5A41576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A6A244-B0F3-4A2D-BE21-7819868B6144}" type="datetime1">
              <a:rPr lang="ru-RU" smtClean="0"/>
              <a:t>31.05.2025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B2F76FD-FEE1-4A28-8B43-CD648D0765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51B327C-B471-4C08-93C1-53EA0DE570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EF85B-4928-4330-BA98-C984623441A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784575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4CB3FDD-D391-42F2-AD9D-E9B8C5FA83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810AB1E-6653-4870-BB69-B39153F650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8530780-E223-4F31-BD96-DCBD094E1EB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ECF96D-27F3-41A3-9F10-16D48A0FDEE6}" type="datetime1">
              <a:rPr lang="ru-RU" smtClean="0"/>
              <a:t>31.05.2025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34D24D6-7C8E-454D-900B-BE9ED35553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0FE60A6-98D1-40AD-BB8C-777B052109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CEF85B-4928-4330-BA98-C984623441A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660654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91671F49-5571-9492-1C4B-33A4F72A71C0}"/>
              </a:ext>
            </a:extLst>
          </p:cNvPr>
          <p:cNvSpPr txBox="1">
            <a:spLocks/>
          </p:cNvSpPr>
          <p:nvPr/>
        </p:nvSpPr>
        <p:spPr>
          <a:xfrm>
            <a:off x="1857712" y="569203"/>
            <a:ext cx="8507088" cy="130067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МИНИСТЕРСТВО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НАУКИ И ВЫСШЕГО ОБРАЗОВАНИЯ РОССИЙСКОЙ ФЕДЕРАЦИИ</a:t>
            </a:r>
            <a:b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Федеральное государственное бюджетное образовательное учреждение высшего образования</a:t>
            </a:r>
            <a:b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«КУБАНСКИЙ ГОСУДАРСТВЕННЫЙ УНИВЕРСИТЕТ»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(ФГБОУ ВО «КубГУ»)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1C93063-458C-368C-40A7-3B5979CFF959}"/>
              </a:ext>
            </a:extLst>
          </p:cNvPr>
          <p:cNvSpPr txBox="1"/>
          <p:nvPr/>
        </p:nvSpPr>
        <p:spPr>
          <a:xfrm>
            <a:off x="1857712" y="3271005"/>
            <a:ext cx="8507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800" b="1" dirty="0" smtClean="0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РАСПОЗНАВАНИЕ ПРАВИЛЬНО ПРИПАРКОВАННЫХ ЭЛЕКТРОСАМОКАТОВ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4B2C76-9009-9558-E00B-1C90C3BC1EEF}"/>
              </a:ext>
            </a:extLst>
          </p:cNvPr>
          <p:cNvSpPr txBox="1"/>
          <p:nvPr/>
        </p:nvSpPr>
        <p:spPr>
          <a:xfrm>
            <a:off x="1857712" y="2247275"/>
            <a:ext cx="84859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ВЫПУСКНАЯ КВАЛИФИКАЦИОННАЯ РАБОТА </a:t>
            </a:r>
          </a:p>
          <a:p>
            <a:pPr algn="ctr"/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(БАКАЛАВРСКАЯ РАБОТА)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77DC22-F9E3-CDFD-B3A4-6F8714F36D96}"/>
              </a:ext>
            </a:extLst>
          </p:cNvPr>
          <p:cNvSpPr txBox="1"/>
          <p:nvPr/>
        </p:nvSpPr>
        <p:spPr>
          <a:xfrm>
            <a:off x="571501" y="5088468"/>
            <a:ext cx="42824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Работу выполнил</a:t>
            </a:r>
          </a:p>
          <a:p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Научный руководитель </a:t>
            </a:r>
          </a:p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канд. техн. наук, доц.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45D390-CF89-909B-6611-38578D65A027}"/>
              </a:ext>
            </a:extLst>
          </p:cNvPr>
          <p:cNvSpPr txBox="1"/>
          <p:nvPr/>
        </p:nvSpPr>
        <p:spPr>
          <a:xfrm>
            <a:off x="8382000" y="5088467"/>
            <a:ext cx="32384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В.В. Романов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/>
            <a:endParaRPr lang="ru-RU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/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О.В. Руденко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79408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519487" y="-73024"/>
            <a:ext cx="5153025" cy="1016000"/>
          </a:xfrm>
        </p:spPr>
        <p:txBody>
          <a:bodyPr>
            <a:normAutofit/>
          </a:bodyPr>
          <a:lstStyle/>
          <a:p>
            <a:pPr algn="ctr"/>
            <a:r>
              <a:rPr lang="ru-RU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Анализ эффективности</a:t>
            </a:r>
            <a:endParaRPr lang="ru-RU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14324" y="942976"/>
            <a:ext cx="11453203" cy="4351338"/>
          </a:xfrm>
        </p:spPr>
        <p:txBody>
          <a:bodyPr/>
          <a:lstStyle/>
          <a:p>
            <a:pPr marL="0" indent="0" algn="just">
              <a:buNone/>
            </a:pPr>
            <a:r>
              <a:rPr lang="ru-RU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Матрица ошибок 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– это 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таблица с количеством предсказанных и фактических классов</a:t>
            </a:r>
            <a:endParaRPr lang="ru-RU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EF85B-4928-4330-BA98-C984623441A6}" type="slidenum">
              <a:rPr lang="ru-RU" smtClean="0"/>
              <a:t>10</a:t>
            </a:fld>
            <a:endParaRPr lang="ru-RU"/>
          </a:p>
        </p:txBody>
      </p:sp>
      <p:pic>
        <p:nvPicPr>
          <p:cNvPr id="6" name="Рисунок 5"/>
          <p:cNvPicPr/>
          <p:nvPr/>
        </p:nvPicPr>
        <p:blipFill>
          <a:blip r:embed="rId2"/>
          <a:stretch>
            <a:fillRect/>
          </a:stretch>
        </p:blipFill>
        <p:spPr>
          <a:xfrm>
            <a:off x="851632" y="1439372"/>
            <a:ext cx="5804145" cy="5207612"/>
          </a:xfrm>
          <a:prstGeom prst="rect">
            <a:avLst/>
          </a:prstGeom>
        </p:spPr>
      </p:pic>
      <p:pic>
        <p:nvPicPr>
          <p:cNvPr id="8" name="Рисунок 7"/>
          <p:cNvPicPr/>
          <p:nvPr/>
        </p:nvPicPr>
        <p:blipFill>
          <a:blip r:embed="rId3"/>
          <a:stretch>
            <a:fillRect/>
          </a:stretch>
        </p:blipFill>
        <p:spPr>
          <a:xfrm>
            <a:off x="6655777" y="3043053"/>
            <a:ext cx="5111750" cy="200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3664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519487" y="-73024"/>
            <a:ext cx="5153025" cy="1016000"/>
          </a:xfrm>
        </p:spPr>
        <p:txBody>
          <a:bodyPr>
            <a:normAutofit/>
          </a:bodyPr>
          <a:lstStyle/>
          <a:p>
            <a:pPr algn="ctr"/>
            <a:r>
              <a:rPr lang="ru-RU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Анализ эффективности</a:t>
            </a:r>
            <a:endParaRPr lang="ru-RU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14324" y="942976"/>
            <a:ext cx="10728813" cy="4351338"/>
          </a:xfrm>
        </p:spPr>
        <p:txBody>
          <a:bodyPr/>
          <a:lstStyle/>
          <a:p>
            <a:pPr marL="0" indent="0">
              <a:buNone/>
            </a:pP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Метрики для 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классификации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ru-RU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 algn="just">
              <a:buFont typeface="+mj-lt"/>
              <a:buAutoNum type="arabicParenR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Recall (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Полнота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 –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показывает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какую долю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реальных положительных случаев модель предсказала правильно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514350" indent="-514350" algn="just">
              <a:buFont typeface="+mj-lt"/>
              <a:buAutoNum type="arabicParenR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F-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мера – среднее гармоническое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Precision 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Recall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 algn="just">
              <a:buFont typeface="+mj-lt"/>
              <a:buAutoNum type="arabicParenR"/>
            </a:pPr>
            <a:endParaRPr lang="ru-RU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ru-RU" dirty="0" smtClean="0"/>
          </a:p>
          <a:p>
            <a:pPr marL="0" indent="0">
              <a:buNone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EF85B-4928-4330-BA98-C984623441A6}" type="slidenum">
              <a:rPr lang="ru-RU" smtClean="0"/>
              <a:t>11</a:t>
            </a:fld>
            <a:endParaRPr lang="ru-RU"/>
          </a:p>
        </p:txBody>
      </p:sp>
      <p:pic>
        <p:nvPicPr>
          <p:cNvPr id="6" name="Рисунок 5"/>
          <p:cNvPicPr/>
          <p:nvPr/>
        </p:nvPicPr>
        <p:blipFill>
          <a:blip r:embed="rId2"/>
          <a:stretch>
            <a:fillRect/>
          </a:stretch>
        </p:blipFill>
        <p:spPr>
          <a:xfrm>
            <a:off x="3031553" y="4033290"/>
            <a:ext cx="5294354" cy="2059779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8045" y="2849203"/>
            <a:ext cx="3265571" cy="1116128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7337" y="2849203"/>
            <a:ext cx="3578467" cy="1116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3295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519487" y="-73024"/>
            <a:ext cx="5153025" cy="1016000"/>
          </a:xfrm>
        </p:spPr>
        <p:txBody>
          <a:bodyPr>
            <a:normAutofit/>
          </a:bodyPr>
          <a:lstStyle/>
          <a:p>
            <a:pPr algn="ctr"/>
            <a:r>
              <a:rPr lang="ru-RU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Анализ эффективности</a:t>
            </a:r>
            <a:endParaRPr lang="ru-RU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14324" y="942975"/>
            <a:ext cx="11039476" cy="5484201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arenR"/>
            </a:pPr>
            <a:r>
              <a:rPr lang="en-US" sz="2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box_loss – </a:t>
            </a:r>
            <a:r>
              <a:rPr lang="ru-RU" sz="2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ошибка предсказания координат ограничивающего прямоугольника</a:t>
            </a:r>
            <a:r>
              <a:rPr lang="en-US" sz="2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sz="21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+mj-lt"/>
              <a:buAutoNum type="arabicParenR"/>
            </a:pPr>
            <a:r>
              <a:rPr lang="en-US" sz="2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cls_loss – </a:t>
            </a:r>
            <a:r>
              <a:rPr lang="ru-RU" sz="2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ошибка классификации</a:t>
            </a:r>
            <a:r>
              <a:rPr lang="en-US" sz="2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457200" indent="-457200">
              <a:buFont typeface="+mj-lt"/>
              <a:buAutoNum type="arabicParenR"/>
            </a:pPr>
            <a:r>
              <a:rPr lang="en-US" sz="2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dfl_loss (Distribution Focal Loss) – </a:t>
            </a:r>
            <a:r>
              <a:rPr lang="ru-RU" sz="2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ошибка распределения вероятностей</a:t>
            </a:r>
            <a:r>
              <a:rPr lang="en-US" sz="2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sz="21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+mj-lt"/>
              <a:buAutoNum type="arabicParenR"/>
            </a:pPr>
            <a:r>
              <a:rPr lang="en-US" sz="2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mAP50(B) – </a:t>
            </a:r>
            <a:r>
              <a:rPr lang="ru-RU" sz="2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средняя точность детекции с порогом перекрытия 50%</a:t>
            </a:r>
          </a:p>
          <a:p>
            <a:pPr marL="457200" indent="-457200">
              <a:buFont typeface="+mj-lt"/>
              <a:buAutoNum type="arabicParenR"/>
            </a:pPr>
            <a:endParaRPr lang="ru-RU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+mj-lt"/>
              <a:buAutoNum type="arabicParenR"/>
            </a:pP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EF85B-4928-4330-BA98-C984623441A6}" type="slidenum">
              <a:rPr lang="ru-RU" smtClean="0"/>
              <a:t>12</a:t>
            </a:fld>
            <a:endParaRPr lang="ru-RU"/>
          </a:p>
        </p:txBody>
      </p:sp>
      <p:pic>
        <p:nvPicPr>
          <p:cNvPr id="7" name="Рисунок 6"/>
          <p:cNvPicPr/>
          <p:nvPr/>
        </p:nvPicPr>
        <p:blipFill>
          <a:blip r:embed="rId2"/>
          <a:stretch>
            <a:fillRect/>
          </a:stretch>
        </p:blipFill>
        <p:spPr>
          <a:xfrm>
            <a:off x="3040622" y="2614614"/>
            <a:ext cx="6110753" cy="3741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6476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187026" y="-73025"/>
            <a:ext cx="5817944" cy="1016000"/>
          </a:xfrm>
        </p:spPr>
        <p:txBody>
          <a:bodyPr>
            <a:normAutofit fontScale="90000"/>
          </a:bodyPr>
          <a:lstStyle/>
          <a:p>
            <a:pPr algn="ctr"/>
            <a:r>
              <a:rPr lang="ru-RU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Результаты</a:t>
            </a:r>
            <a:r>
              <a:rPr lang="ru-RU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работы программы</a:t>
            </a:r>
            <a:endParaRPr lang="ru-RU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EF85B-4928-4330-BA98-C984623441A6}" type="slidenum">
              <a:rPr lang="ru-RU" smtClean="0"/>
              <a:t>13</a:t>
            </a:fld>
            <a:endParaRPr lang="ru-RU"/>
          </a:p>
        </p:txBody>
      </p:sp>
      <p:pic>
        <p:nvPicPr>
          <p:cNvPr id="6" name="Объект 6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05142" y="1275453"/>
            <a:ext cx="4632950" cy="4342832"/>
          </a:xfrm>
          <a:prstGeom prst="rect">
            <a:avLst/>
          </a:prstGeom>
        </p:spPr>
      </p:pic>
      <p:pic>
        <p:nvPicPr>
          <p:cNvPr id="8" name="Рисунок 7"/>
          <p:cNvPicPr/>
          <p:nvPr/>
        </p:nvPicPr>
        <p:blipFill>
          <a:blip r:embed="rId3"/>
          <a:stretch>
            <a:fillRect/>
          </a:stretch>
        </p:blipFill>
        <p:spPr>
          <a:xfrm>
            <a:off x="6294709" y="1275453"/>
            <a:ext cx="4631782" cy="4342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7453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187026" y="-73025"/>
            <a:ext cx="5817944" cy="1016000"/>
          </a:xfrm>
        </p:spPr>
        <p:txBody>
          <a:bodyPr>
            <a:normAutofit fontScale="90000"/>
          </a:bodyPr>
          <a:lstStyle/>
          <a:p>
            <a:pPr algn="ctr"/>
            <a:r>
              <a:rPr lang="ru-RU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Результаты </a:t>
            </a:r>
            <a:r>
              <a:rPr lang="ru-RU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работы</a:t>
            </a:r>
            <a:r>
              <a:rPr lang="ru-RU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программы</a:t>
            </a:r>
            <a:endParaRPr lang="ru-RU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EF85B-4928-4330-BA98-C984623441A6}" type="slidenum">
              <a:rPr lang="ru-RU" smtClean="0"/>
              <a:t>14</a:t>
            </a:fld>
            <a:endParaRPr lang="ru-RU"/>
          </a:p>
        </p:txBody>
      </p:sp>
      <p:pic>
        <p:nvPicPr>
          <p:cNvPr id="9" name="Объект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0032" y="1565639"/>
            <a:ext cx="5057239" cy="3744913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6561" y="1565640"/>
            <a:ext cx="5057239" cy="3744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9599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187026" y="-73025"/>
            <a:ext cx="5817944" cy="1016000"/>
          </a:xfrm>
        </p:spPr>
        <p:txBody>
          <a:bodyPr>
            <a:normAutofit fontScale="90000"/>
          </a:bodyPr>
          <a:lstStyle/>
          <a:p>
            <a:pPr algn="ctr"/>
            <a:r>
              <a:rPr lang="ru-RU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Результаты</a:t>
            </a:r>
            <a:r>
              <a:rPr lang="ru-RU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работы программы</a:t>
            </a:r>
            <a:endParaRPr lang="ru-RU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EF85B-4928-4330-BA98-C984623441A6}" type="slidenum">
              <a:rPr lang="ru-RU" smtClean="0"/>
              <a:t>15</a:t>
            </a:fld>
            <a:endParaRPr lang="ru-RU"/>
          </a:p>
        </p:txBody>
      </p:sp>
      <p:pic>
        <p:nvPicPr>
          <p:cNvPr id="7" name="Объект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5998" y="1622732"/>
            <a:ext cx="5263752" cy="420260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601" y="1622733"/>
            <a:ext cx="5286397" cy="4202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279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B818E2F-AFE5-4F9C-987A-626BE4A174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3064"/>
            <a:ext cx="10515600" cy="646929"/>
          </a:xfrm>
        </p:spPr>
        <p:txBody>
          <a:bodyPr>
            <a:normAutofit/>
          </a:bodyPr>
          <a:lstStyle/>
          <a:p>
            <a:pPr algn="ctr"/>
            <a:r>
              <a:rPr lang="ru-RU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Заключение</a:t>
            </a:r>
            <a:endParaRPr lang="ru-RU" sz="3600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364195C-BEB6-4C21-943E-AA366B8B39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20870"/>
            <a:ext cx="10515600" cy="5335480"/>
          </a:xfrm>
        </p:spPr>
        <p:txBody>
          <a:bodyPr>
            <a:noAutofit/>
          </a:bodyPr>
          <a:lstStyle/>
          <a:p>
            <a:pPr marL="0" indent="0" algn="just">
              <a:lnSpc>
                <a:spcPct val="108000"/>
              </a:lnSpc>
              <a:spcBef>
                <a:spcPts val="0"/>
              </a:spcBef>
              <a:buNone/>
            </a:pPr>
            <a:r>
              <a:rPr lang="ru-RU" sz="2400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В рамках данной работы были решены следующие задачи</a:t>
            </a:r>
            <a:r>
              <a:rPr lang="en-US" sz="2400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:</a:t>
            </a:r>
            <a:endParaRPr lang="ru-RU" sz="2400" dirty="0" smtClean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457200" indent="-457200" algn="just">
              <a:lnSpc>
                <a:spcPct val="108000"/>
              </a:lnSpc>
              <a:spcBef>
                <a:spcPts val="0"/>
              </a:spcBef>
              <a:buFont typeface="+mj-lt"/>
              <a:buAutoNum type="arabicParenR"/>
            </a:pPr>
            <a:r>
              <a:rPr lang="ru-RU" sz="2400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Составлен собственный набор данных и осуществлена его последующая аугментация с помощью написанного скрипта на ЯП </a:t>
            </a:r>
            <a:r>
              <a:rPr lang="en-US" sz="2400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Python;</a:t>
            </a:r>
            <a:endParaRPr lang="ru-RU" sz="2400" dirty="0" smtClean="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457200" indent="-457200" algn="just">
              <a:lnSpc>
                <a:spcPct val="108000"/>
              </a:lnSpc>
              <a:spcBef>
                <a:spcPts val="0"/>
              </a:spcBef>
              <a:buFont typeface="+mj-lt"/>
              <a:buAutoNum type="arabicParenR"/>
            </a:pPr>
            <a:r>
              <a:rPr lang="ru-RU" sz="2400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Обучена модель </a:t>
            </a:r>
            <a:r>
              <a:rPr lang="en-US" sz="2400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YOLOv8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</a:rPr>
              <a:t>x</a:t>
            </a:r>
            <a:r>
              <a:rPr lang="en-US" sz="2400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ru-RU" sz="2400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для распознавания правильно припаркованных электросамокатов</a:t>
            </a:r>
            <a:r>
              <a:rPr lang="en-US" sz="2400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;</a:t>
            </a:r>
            <a:endParaRPr lang="ru-RU" sz="2400" dirty="0" smtClean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457200" indent="-457200" algn="just">
              <a:lnSpc>
                <a:spcPct val="108000"/>
              </a:lnSpc>
              <a:spcBef>
                <a:spcPts val="0"/>
              </a:spcBef>
              <a:buFont typeface="+mj-lt"/>
              <a:buAutoNum type="arabicParenR"/>
            </a:pPr>
            <a:r>
              <a:rPr lang="ru-RU" sz="2400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Применена алгоритмическая постобработка результатов детекции</a:t>
            </a:r>
            <a:r>
              <a:rPr lang="en-US" sz="2400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;</a:t>
            </a:r>
            <a:endParaRPr lang="en-US" sz="2400" dirty="0" smtClean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457200" indent="-457200" algn="just">
              <a:lnSpc>
                <a:spcPct val="108000"/>
              </a:lnSpc>
              <a:spcBef>
                <a:spcPts val="0"/>
              </a:spcBef>
              <a:buFont typeface="+mj-lt"/>
              <a:buAutoNum type="arabicParenR"/>
            </a:pPr>
            <a:r>
              <a:rPr lang="ru-RU" sz="2400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Проведен анализ эффективности и вывод результатов</a:t>
            </a:r>
            <a:r>
              <a:rPr lang="ru-RU" sz="2400" dirty="0">
                <a:latin typeface="Times New Roman" panose="02020603050405020304" pitchFamily="18" charset="0"/>
                <a:ea typeface="Calibri" panose="020F0502020204030204" pitchFamily="34" charset="0"/>
              </a:rPr>
              <a:t>.</a:t>
            </a:r>
            <a:endParaRPr lang="ru-RU" sz="2400" dirty="0" smtClean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8001C3F-390B-2CFE-39C5-B468538FB0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EF85B-4928-4330-BA98-C984623441A6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400546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814147" y="2546595"/>
            <a:ext cx="8815754" cy="129564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sz="5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Спасибо за внимание!</a:t>
            </a:r>
            <a:endParaRPr lang="ru-RU" sz="5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EF85B-4928-4330-BA98-C984623441A6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625149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20C646A-788F-4874-840A-A52EEC5932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22642"/>
          </a:xfrm>
        </p:spPr>
        <p:txBody>
          <a:bodyPr>
            <a:normAutofit fontScale="90000"/>
          </a:bodyPr>
          <a:lstStyle/>
          <a:p>
            <a:pPr algn="ctr"/>
            <a:r>
              <a:rPr lang="ru-RU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Цели и задачи работы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D9CCF5B-391A-441A-A96A-78AD5DA5B4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18586"/>
            <a:ext cx="10515600" cy="5058377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Целью данной работы 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является адаптация математической модели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YOLOv8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для решения задачи детекции электросамокатов и парковочных зон на изображениях с последующей классификацией корректности парковки.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Основные задачи:</a:t>
            </a:r>
          </a:p>
          <a:p>
            <a:pPr marL="457200" indent="-457200">
              <a:buAutoNum type="arabicParenR"/>
            </a:pP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Выбор ЯП и сбор датасета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AutoNum type="arabicParenR"/>
            </a:pP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Обучение модели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YOLOv8x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AutoNum type="arabicParenR"/>
            </a:pP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Применение алгоритмической постобработки результатов детекции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AutoNum type="arabicParenR"/>
            </a:pP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Валидация модели на тестовой выборке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AutoNum type="arabicParenR"/>
            </a:pP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Анализ эффективности и вывод результатов.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6742D18-EF0F-2CCA-3B72-38030B27F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EF85B-4928-4330-BA98-C984623441A6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724660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945422" y="87924"/>
            <a:ext cx="6160477" cy="1030776"/>
          </a:xfrm>
        </p:spPr>
        <p:txBody>
          <a:bodyPr>
            <a:normAutofit/>
          </a:bodyPr>
          <a:lstStyle/>
          <a:p>
            <a:pPr algn="ctr"/>
            <a:r>
              <a:rPr lang="ru-RU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Актуальность проблемы</a:t>
            </a:r>
            <a:endParaRPr lang="ru-RU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767860" y="1017931"/>
            <a:ext cx="10515600" cy="5602775"/>
          </a:xfrm>
        </p:spPr>
        <p:txBody>
          <a:bodyPr/>
          <a:lstStyle/>
          <a:p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Беспорядочная парковка электросамокатов мешает пешеходам и транспорту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поэтому для решения данной проблемы разработана автоматизированная система проверки парковки с помощью компьютерного зрения.</a:t>
            </a:r>
          </a:p>
          <a:p>
            <a:pPr marL="0" indent="0" algn="ctr">
              <a:buNone/>
            </a:pPr>
            <a:r>
              <a:rPr lang="ru-RU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Преимущества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ru-RU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 algn="just">
              <a:buFont typeface="+mj-lt"/>
              <a:buAutoNum type="arabicParenR"/>
            </a:pP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Уменьшение хаотичного скопления самокатов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 algn="just">
              <a:buFont typeface="+mj-lt"/>
              <a:buAutoNum type="arabicParenR"/>
            </a:pP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Снижение затрат на ручной контроль. 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EF85B-4928-4330-BA98-C984623441A6}" type="slidenum">
              <a:rPr lang="ru-RU" smtClean="0"/>
              <a:t>3</a:t>
            </a:fld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9986" y="3655731"/>
            <a:ext cx="4399747" cy="259985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6618" y="3655732"/>
            <a:ext cx="4405180" cy="2599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6219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751992" y="189279"/>
            <a:ext cx="6688015" cy="830629"/>
          </a:xfrm>
        </p:spPr>
        <p:txBody>
          <a:bodyPr>
            <a:normAutofit/>
          </a:bodyPr>
          <a:lstStyle/>
          <a:p>
            <a:pPr algn="ctr"/>
            <a:r>
              <a:rPr lang="ru-RU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Набор данных и его подготовка</a:t>
            </a:r>
            <a:endParaRPr lang="ru-RU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EF85B-4928-4330-BA98-C984623441A6}" type="slidenum">
              <a:rPr lang="ru-RU" smtClean="0"/>
              <a:t>4</a:t>
            </a:fld>
            <a:endParaRPr lang="ru-RU"/>
          </a:p>
        </p:txBody>
      </p:sp>
      <p:sp>
        <p:nvSpPr>
          <p:cNvPr id="5" name="Объект 4"/>
          <p:cNvSpPr>
            <a:spLocks noGrp="1"/>
          </p:cNvSpPr>
          <p:nvPr>
            <p:ph idx="1"/>
          </p:nvPr>
        </p:nvSpPr>
        <p:spPr>
          <a:xfrm>
            <a:off x="838200" y="1019908"/>
            <a:ext cx="10515600" cy="4351338"/>
          </a:xfrm>
        </p:spPr>
        <p:txBody>
          <a:bodyPr>
            <a:normAutofit/>
          </a:bodyPr>
          <a:lstStyle/>
          <a:p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Для разметки 2-ух классов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электросамокаты и парковочные зоны был использован инструмент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CVAT.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CVAT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это веб-платформа для аннотирования изображений.</a:t>
            </a: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ru-RU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1929" y="2365354"/>
            <a:ext cx="7317534" cy="3836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3444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751992" y="189279"/>
            <a:ext cx="6688015" cy="830629"/>
          </a:xfrm>
        </p:spPr>
        <p:txBody>
          <a:bodyPr>
            <a:normAutofit/>
          </a:bodyPr>
          <a:lstStyle/>
          <a:p>
            <a:pPr algn="ctr"/>
            <a:r>
              <a:rPr lang="ru-RU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Набор данных и его подготовка</a:t>
            </a:r>
            <a:endParaRPr lang="ru-RU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04768" y="1195777"/>
            <a:ext cx="5597506" cy="1353969"/>
          </a:xfrm>
          <a:prstGeom prst="rect">
            <a:avLst/>
          </a:prstGeom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EF85B-4928-4330-BA98-C984623441A6}" type="slidenum">
              <a:rPr lang="ru-RU" smtClean="0"/>
              <a:t>5</a:t>
            </a:fld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9517" y="2549746"/>
            <a:ext cx="5592964" cy="1728624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0138" y="4278370"/>
            <a:ext cx="5592964" cy="1468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850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Рисунок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625" y="1019908"/>
            <a:ext cx="6234334" cy="334289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751992" y="189279"/>
            <a:ext cx="6688015" cy="830629"/>
          </a:xfrm>
        </p:spPr>
        <p:txBody>
          <a:bodyPr>
            <a:normAutofit/>
          </a:bodyPr>
          <a:lstStyle/>
          <a:p>
            <a:pPr algn="ctr"/>
            <a:r>
              <a:rPr lang="ru-RU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Набор данных и его подготовка</a:t>
            </a:r>
            <a:endParaRPr lang="ru-RU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EF85B-4928-4330-BA98-C984623441A6}" type="slidenum">
              <a:rPr lang="ru-RU" smtClean="0"/>
              <a:t>6</a:t>
            </a:fld>
            <a:endParaRPr lang="ru-RU"/>
          </a:p>
        </p:txBody>
      </p:sp>
      <p:pic>
        <p:nvPicPr>
          <p:cNvPr id="18" name="Объект 17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668719" y="2854920"/>
            <a:ext cx="5741373" cy="301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746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751992" y="189279"/>
            <a:ext cx="6688015" cy="830629"/>
          </a:xfrm>
        </p:spPr>
        <p:txBody>
          <a:bodyPr>
            <a:normAutofit/>
          </a:bodyPr>
          <a:lstStyle/>
          <a:p>
            <a:pPr algn="ctr"/>
            <a:r>
              <a:rPr lang="ru-RU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Набор данных и его подготовка</a:t>
            </a:r>
            <a:endParaRPr lang="ru-RU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EF85B-4928-4330-BA98-C984623441A6}" type="slidenum">
              <a:rPr lang="ru-RU" smtClean="0"/>
              <a:t>7</a:t>
            </a:fld>
            <a:endParaRPr lang="ru-RU"/>
          </a:p>
        </p:txBody>
      </p:sp>
      <p:sp>
        <p:nvSpPr>
          <p:cNvPr id="5" name="Объект 4"/>
          <p:cNvSpPr>
            <a:spLocks noGrp="1"/>
          </p:cNvSpPr>
          <p:nvPr>
            <p:ph idx="1"/>
          </p:nvPr>
        </p:nvSpPr>
        <p:spPr>
          <a:xfrm>
            <a:off x="838200" y="1019908"/>
            <a:ext cx="10515600" cy="4351338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ru-RU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Аугментация данных 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– это искусственное расширение датасета путем модификации имеющихся примеров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вращение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зеркальное отражение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изменение яркости.  </a:t>
            </a:r>
          </a:p>
          <a:p>
            <a:pPr marL="0" indent="0">
              <a:buNone/>
            </a:pP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568" y="2117225"/>
            <a:ext cx="5714862" cy="423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1630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751992" y="189279"/>
            <a:ext cx="6688015" cy="830629"/>
          </a:xfrm>
        </p:spPr>
        <p:txBody>
          <a:bodyPr>
            <a:normAutofit/>
          </a:bodyPr>
          <a:lstStyle/>
          <a:p>
            <a:pPr algn="ctr"/>
            <a:r>
              <a:rPr lang="ru-RU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Набор данных и его подготовка</a:t>
            </a:r>
            <a:endParaRPr lang="ru-RU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198" y="1103191"/>
            <a:ext cx="10515601" cy="5618284"/>
          </a:xfrm>
        </p:spPr>
        <p:txBody>
          <a:bodyPr/>
          <a:lstStyle/>
          <a:p>
            <a:pPr marL="0" indent="0" algn="just">
              <a:buNone/>
            </a:pP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Изначально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атасет включал всего 50 изображений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а после аугментации их количество увеличилось до 400.</a:t>
            </a:r>
          </a:p>
          <a:p>
            <a:pPr marL="0" indent="0">
              <a:buNone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EF85B-4928-4330-BA98-C984623441A6}" type="slidenum">
              <a:rPr lang="ru-RU" smtClean="0"/>
              <a:t>8</a:t>
            </a:fld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7975" y="2030568"/>
            <a:ext cx="6391387" cy="3956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3775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519487" y="-73024"/>
            <a:ext cx="5153025" cy="1016000"/>
          </a:xfrm>
        </p:spPr>
        <p:txBody>
          <a:bodyPr>
            <a:normAutofit/>
          </a:bodyPr>
          <a:lstStyle/>
          <a:p>
            <a:pPr algn="ctr"/>
            <a:r>
              <a:rPr lang="ru-RU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Анализ эффективности</a:t>
            </a:r>
            <a:endParaRPr lang="ru-RU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14324" y="942976"/>
            <a:ext cx="11388237" cy="4351338"/>
          </a:xfrm>
        </p:spPr>
        <p:txBody>
          <a:bodyPr/>
          <a:lstStyle/>
          <a:p>
            <a:pPr marL="0" indent="0" algn="just">
              <a:buNone/>
            </a:pPr>
            <a:r>
              <a:rPr lang="ru-RU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Матрица ошибок 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– это 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таблица с количеством предсказанных и фактических классов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строки – истинные классы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столбцы – предсказанные классы.</a:t>
            </a:r>
            <a:endParaRPr lang="ru-RU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EF85B-4928-4330-BA98-C984623441A6}" type="slidenum">
              <a:rPr lang="ru-RU" smtClean="0"/>
              <a:t>9</a:t>
            </a:fld>
            <a:endParaRPr lang="ru-RU"/>
          </a:p>
        </p:txBody>
      </p:sp>
      <p:pic>
        <p:nvPicPr>
          <p:cNvPr id="7" name="Рисунок 6"/>
          <p:cNvPicPr/>
          <p:nvPr/>
        </p:nvPicPr>
        <p:blipFill>
          <a:blip r:embed="rId2"/>
          <a:stretch>
            <a:fillRect/>
          </a:stretch>
        </p:blipFill>
        <p:spPr>
          <a:xfrm>
            <a:off x="3445529" y="1685068"/>
            <a:ext cx="5125825" cy="4671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69481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468</TotalTime>
  <Words>399</Words>
  <Application>Microsoft Office PowerPoint</Application>
  <PresentationFormat>Широкоэкранный</PresentationFormat>
  <Paragraphs>78</Paragraphs>
  <Slides>17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17</vt:i4>
      </vt:variant>
    </vt:vector>
  </HeadingPairs>
  <TitlesOfParts>
    <vt:vector size="22" baseType="lpstr">
      <vt:lpstr>Arial</vt:lpstr>
      <vt:lpstr>Calibri</vt:lpstr>
      <vt:lpstr>Calibri Light</vt:lpstr>
      <vt:lpstr>Times New Roman</vt:lpstr>
      <vt:lpstr>Тема Office</vt:lpstr>
      <vt:lpstr>Презентация PowerPoint</vt:lpstr>
      <vt:lpstr>Цели и задачи работы</vt:lpstr>
      <vt:lpstr>Актуальность проблемы</vt:lpstr>
      <vt:lpstr>Набор данных и его подготовка</vt:lpstr>
      <vt:lpstr>Набор данных и его подготовка</vt:lpstr>
      <vt:lpstr>Набор данных и его подготовка</vt:lpstr>
      <vt:lpstr>Набор данных и его подготовка</vt:lpstr>
      <vt:lpstr>Набор данных и его подготовка</vt:lpstr>
      <vt:lpstr>Анализ эффективности</vt:lpstr>
      <vt:lpstr>Анализ эффективности</vt:lpstr>
      <vt:lpstr>Анализ эффективности</vt:lpstr>
      <vt:lpstr>Анализ эффективности</vt:lpstr>
      <vt:lpstr>Результаты работы программы</vt:lpstr>
      <vt:lpstr>Результаты работы программы</vt:lpstr>
      <vt:lpstr>Результаты работы программы</vt:lpstr>
      <vt:lpstr>Заключение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Романов Владислав</dc:creator>
  <cp:lastModifiedBy>Пользователь Windows</cp:lastModifiedBy>
  <cp:revision>69</cp:revision>
  <dcterms:created xsi:type="dcterms:W3CDTF">2021-06-04T09:16:08Z</dcterms:created>
  <dcterms:modified xsi:type="dcterms:W3CDTF">2025-05-31T10:06:06Z</dcterms:modified>
</cp:coreProperties>
</file>